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522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8445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2880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153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7772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589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372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18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0019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461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98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5058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385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868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75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050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84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54AEC86F-2F02-40A5-AB12-56B4BE047A97}" type="datetimeFigureOut">
              <a:rPr lang="uk-UA" smtClean="0"/>
              <a:t>04.06.2019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10855B8-7B59-4409-9297-D69C6C693FF4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122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abinet.sfs.gov.ua/cashregs/check" TargetMode="External"/><Relationship Id="rId2" Type="http://schemas.openxmlformats.org/officeDocument/2006/relationships/hyperlink" Target="https://usr.minjust.gov.ua/ua/freesearch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messages/t/OpenDataBo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r.minjust.gov.ua/ua/freesear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22555-1446-49B2-98BF-1CFE63AF4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УВАГА</a:t>
            </a:r>
            <a:r>
              <a:rPr lang="ru-RU" b="1" dirty="0"/>
              <a:t>!!! </a:t>
            </a:r>
            <a:br>
              <a:rPr lang="ru-RU" b="1" dirty="0"/>
            </a:br>
            <a:r>
              <a:rPr lang="ru-RU" b="1" dirty="0" err="1"/>
              <a:t>Інтернет</a:t>
            </a:r>
            <a:r>
              <a:rPr lang="ru-RU" b="1" dirty="0"/>
              <a:t>-магазин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вбити</a:t>
            </a:r>
            <a:br>
              <a:rPr lang="uk-UA" b="1" dirty="0"/>
            </a:br>
            <a:r>
              <a:rPr lang="uk-UA" b="1" dirty="0"/>
              <a:t> 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4D909A6-AE73-4954-8F1B-C173BE6F8E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b="1" dirty="0"/>
              <a:t> </a:t>
            </a:r>
            <a:endParaRPr lang="uk-UA" dirty="0"/>
          </a:p>
          <a:p>
            <a:r>
              <a:rPr lang="uk-UA" b="1" dirty="0"/>
              <a:t>…Вашу нервову систему, якщо Ви не потурбуєтеся про свою безпеку.</a:t>
            </a:r>
            <a:endParaRPr lang="uk-UA" dirty="0"/>
          </a:p>
          <a:p>
            <a:r>
              <a:rPr lang="uk-UA" b="1" dirty="0"/>
              <a:t>Ви чекали, шукали і нарешті на натрапили на інтернет-магазин, де пропонується саме те, саме по такій ціні. І оформлення сайту «</a:t>
            </a:r>
            <a:r>
              <a:rPr lang="uk-UA" b="1" dirty="0" err="1"/>
              <a:t>няшне</a:t>
            </a:r>
            <a:r>
              <a:rPr lang="uk-UA" b="1" dirty="0"/>
              <a:t>». </a:t>
            </a:r>
            <a:endParaRPr lang="uk-UA" dirty="0"/>
          </a:p>
          <a:p>
            <a:r>
              <a:rPr lang="uk-UA" b="1" dirty="0"/>
              <a:t>І от тепер включаємо всю свою пильність і вивчаємо саму суть інтернет-магазину.</a:t>
            </a:r>
            <a:endParaRPr lang="uk-UA" dirty="0"/>
          </a:p>
          <a:p>
            <a:r>
              <a:rPr lang="uk-UA" b="1" dirty="0"/>
              <a:t> </a:t>
            </a:r>
            <a:endParaRPr lang="uk-UA" dirty="0"/>
          </a:p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6FCFB-1F2D-493F-AB98-9B5FCDC7CDB5}"/>
              </a:ext>
            </a:extLst>
          </p:cNvPr>
          <p:cNvSpPr txBox="1"/>
          <p:nvPr/>
        </p:nvSpPr>
        <p:spPr>
          <a:xfrm>
            <a:off x="338137" y="6172200"/>
            <a:ext cx="11515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/>
              <a:t>Цей матеріал є власністю ГО «Асоціація захисту прав споживачів+». Будь-який передрук, копіювання  дозволено лише зі згоди вищевказаної Організації.</a:t>
            </a:r>
          </a:p>
          <a:p>
            <a:endParaRPr lang="uk-UA" sz="1000" dirty="0"/>
          </a:p>
        </p:txBody>
      </p:sp>
    </p:spTree>
    <p:extLst>
      <p:ext uri="{BB962C8B-B14F-4D97-AF65-F5344CB8AC3E}">
        <p14:creationId xmlns:p14="http://schemas.microsoft.com/office/powerpoint/2010/main" val="3325525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8C57DA2-2C3D-421B-8059-A5A62FDE7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"/>
          <a:stretch/>
        </p:blipFill>
        <p:spPr>
          <a:xfrm>
            <a:off x="187144" y="378922"/>
            <a:ext cx="11895791" cy="6351662"/>
          </a:xfrm>
        </p:spPr>
      </p:pic>
    </p:spTree>
    <p:extLst>
      <p:ext uri="{BB962C8B-B14F-4D97-AF65-F5344CB8AC3E}">
        <p14:creationId xmlns:p14="http://schemas.microsoft.com/office/powerpoint/2010/main" val="277931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4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58A8E1-0D8B-4AE6-A9CE-CD597893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0"/>
            <a:ext cx="9905998" cy="1905000"/>
          </a:xfrm>
        </p:spPr>
        <p:txBody>
          <a:bodyPr/>
          <a:lstStyle/>
          <a:p>
            <a:pPr algn="ctr"/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Законодавство: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97223DD-C153-4AB3-BE6D-D92EF7BE4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825625"/>
            <a:ext cx="10953750" cy="4351338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Закон України «Про захист прав споживачів»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Закон України «Про електронну комерцію»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Цивільний кодекс</a:t>
            </a: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Корисні лінки:</a:t>
            </a:r>
          </a:p>
          <a:p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u="sng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usr.minjust.gov.ua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u="sng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</a:t>
            </a:r>
            <a:r>
              <a:rPr lang="en-US" u="sng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u="sng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freesearch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- перевірка продавця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cabinet.sfs.gov.ua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cashregs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/check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– перевірка фіскального чеку</a:t>
            </a:r>
          </a:p>
          <a:p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www.facebook.com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/messages/t/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OpenDataBot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- отримання інформації про суб’єкта господарювання (зміни, судові рішення тощо)</a:t>
            </a: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131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772A8-51B1-4CCC-8A80-5E7A3C8E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3825"/>
            <a:ext cx="9905998" cy="1905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етап – перевіряємо продавця.</a:t>
            </a:r>
            <a:b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Стаття 7 Закону України «Про електронну комерцію»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AD71321-6944-457A-B32F-86DF1F4F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667250"/>
          </a:xfrm>
        </p:spPr>
        <p:txBody>
          <a:bodyPr>
            <a:normAutofit fontScale="40000" lnSpcReduction="20000"/>
          </a:bodyPr>
          <a:lstStyle/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забезпечення прямого, простого, стабільного доступу інших учасників відносин у сфері електронної комерції до такої інформації: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повне найменування юридичної особи або прізвище, ім’я, по батькові фізичної особи – підприємця (Наприклад: ФОП Степ Степан Степанович, ТОВ «Інтернет»);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місцезнаходження юридичної особи або місце реєстрації та місце фактичного проживання фізичної особи – підприємця (Наприклад: 00000, м. Степ Степової області, вул. Степова, 1);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адреса електронної пошти та/або адреса інтернет-магазину (Наприклад: </a:t>
            </a:r>
            <a:r>
              <a:rPr lang="uk-UA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http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://</a:t>
            </a:r>
            <a:r>
              <a:rPr lang="uk-UA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internet-shop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ідентифікаційний код для юридичної особи або реєстраційний номер облікової картки платника податків для фізичної особи - підприємця, або серія та номер паспорта для фізичної особи - підприємця, яка через свої релігійні переконання відмовилася від прийняття реєстраційного номера облікової картки платника податків та офіційно повідомила про це відповідний орган державної податкової служби і має відмітку в паспорті (Наприклад: код ЄДРПОУ 20202020, </a:t>
            </a:r>
            <a:r>
              <a:rPr lang="uk-UA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ІК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uk-UA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РНОКПП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) 2020202020, паспорт серії ОО № 202020);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відомості про ліцензію (серія, номер, строк дії та дата видачі), якщо господарська діяльність підлягає ліцензуванню (Наприклад: ліцензія серії ОО № 202020, видана 20.20.2020 року, безстрокова);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щодо включення податків у розрахунок вартості товару, роботи, послуги та, у разі доставки товару, - інформація про вартість доставки (Наприклад: у ціну товару не включено </a:t>
            </a:r>
            <a:r>
              <a:rPr lang="uk-UA" sz="36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ПДВ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у ціну товару не включена доставка);</a:t>
            </a:r>
          </a:p>
          <a:p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інші відомості, що відповідно до законодавства підлягають оприлюдненню (Наприклад: скарги споживачів приймає ТОВ «Гарант», адреса: м. Степ, вул. Степова, 1).</a:t>
            </a:r>
          </a:p>
          <a:p>
            <a:r>
              <a:rPr lang="uk-UA" sz="3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УВАГА!! 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Деякі шахраї так майстерно маскують свої інтернет-магазин, що пересічному споживачу важко зорієнтуватися. Тому радимо перевіряти всі дані на сайті (код, назву підприємства, адресу) через ресурс «Єдиний державний реєстр юридичних осіб, фізичних осіб-підприємців та громадських формувань», </a:t>
            </a:r>
            <a:r>
              <a:rPr lang="uk-UA" sz="3600" u="sng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uk-UA" sz="3600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uk-UA" sz="3600" u="sng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usr.minjust.gov.ua</a:t>
            </a:r>
            <a:r>
              <a:rPr lang="uk-UA" sz="3600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uk-UA" sz="3600" u="sng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</a:t>
            </a:r>
            <a:r>
              <a:rPr lang="uk-UA" sz="3600" u="sng" dirty="0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uk-UA" sz="3600" u="sng" dirty="0" err="1">
                <a:solidFill>
                  <a:schemeClr val="bg1">
                    <a:lumMod val="95000"/>
                    <a:lumOff val="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freesearch</a:t>
            </a:r>
            <a:r>
              <a:rPr lang="uk-UA" sz="36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. Можливо, це зможе Вас уберегти від шахрайства.</a:t>
            </a:r>
          </a:p>
          <a:p>
            <a:endParaRPr lang="uk-U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3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847B5D-D33E-4624-85DE-C14483AB3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12192000" cy="1309766"/>
          </a:xfrm>
        </p:spPr>
        <p:txBody>
          <a:bodyPr>
            <a:noAutofit/>
          </a:bodyPr>
          <a:lstStyle/>
          <a:p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</a:t>
            </a:r>
            <a:r>
              <a:rPr lang="ru-RU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цін, умов доставки, гарантійні зобов’язання по тому товару, який Вас зацікавив</a:t>
            </a:r>
            <a:r>
              <a:rPr lang="uk-UA" sz="32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br>
              <a:rPr lang="uk-UA" sz="3200" dirty="0"/>
            </a:b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BBF969E-08DA-42FA-8059-F98A966A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66999"/>
            <a:ext cx="12192000" cy="3124201"/>
          </a:xfrm>
        </p:spPr>
        <p:txBody>
          <a:bodyPr>
            <a:noAutofit/>
          </a:bodyPr>
          <a:lstStyle/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Перед укладенням договорів на відстані продавець (виконавець) повинен надати споживачеві інформацію про: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1) найменування продавця (виконавця), його місцезнаходження та порядок прийняття претензії;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2) основні характеристики продукції;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3) ціну, включаючи плату за доставку, та умови оплати;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4) гарантійні зобов'язання та інші послуги, пов'язані з утриманням чи ремонтом продукції;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5) інші умови поставки або виконання договору;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6) мінімальну тривалість договору, якщо він передбачає періодичні поставки продукції або послуг;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7) вартість телекомунікаційних послуг, якщо вона відрізняється від граничного тарифу;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8) період прийняття пропозицій;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9) порядок розірвання договору.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 разі ненадання такої інформації суб'єкт господарювання несе відповідальність згідно із Законом України «Про захист прав споживачів».</a:t>
            </a:r>
          </a:p>
          <a:p>
            <a:r>
              <a:rPr lang="uk-UA" sz="16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Ну все, перечитали весь сайт, інформація є, весь асортимент переглянули, замовили такий довгоочікуваний товар, і вже оплатили.</a:t>
            </a:r>
          </a:p>
        </p:txBody>
      </p:sp>
    </p:spTree>
    <p:extLst>
      <p:ext uri="{BB962C8B-B14F-4D97-AF65-F5344CB8AC3E}">
        <p14:creationId xmlns:p14="http://schemas.microsoft.com/office/powerpoint/2010/main" val="406988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85C0D-AA1F-4FCD-A42E-9083A4A25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>
            <a:noAutofit/>
          </a:bodyPr>
          <a:lstStyle/>
          <a:p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ІІІ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етап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-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Потрібно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ru-RU" sz="1800" b="1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отримати</a:t>
            </a:r>
            <a:r>
              <a:rPr lang="ru-RU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 </a:t>
            </a:r>
            <a:r>
              <a:rPr lang="uk-UA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підтвердження вчинення електронного правочину у формі електронного документа, квитанції, товарного чи касового чека, квитка, талона або іншого документа у момент вчинення правочину або у момент виконання продавцем обов’язку передати покупцеві товар.</a:t>
            </a:r>
            <a:br>
              <a:rPr lang="uk-UA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r>
              <a:rPr lang="uk-UA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Стаття 11 Закону України «Про електронну комерцію»</a:t>
            </a:r>
            <a:br>
              <a:rPr lang="uk-UA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</a:br>
            <a:endParaRPr lang="uk-UA" sz="1800" b="1" dirty="0">
              <a:solidFill>
                <a:schemeClr val="bg1">
                  <a:lumMod val="95000"/>
                  <a:lumOff val="5000"/>
                </a:schemeClr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E4D9DA6-5C32-4550-93E0-6460C5605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23869"/>
            <a:ext cx="12192000" cy="51341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       Підтвердження вчинення електронного правочину повинно містити такі відомості: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умови і порядок обміну (повернення) товару або відмови від виконання роботи чи надання послуги;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найменування продавця (виконавця, постачальника), його місцезнаходження та порядок прийняття претензії щодо товару, роботи, послуги;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гарантійні зобов’язання та інформація про інші послуги, пов’язані з утриманням чи ремонтом товару або з виконанням роботи чи наданням послуги;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- порядок розірвання договору, якщо строк його дії не визначено.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Це все передбачено Законом, а, отже, Ви повинні вимагати документ саме з такою інформацією.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Не отримали – пишете на електронну адресу інтернет-магазину. ТОМУ ЩО ПОВИННІ НАДАТИ САМЕ ТАКИЙ ДОКУМЕНТ!!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Якщо ж не надали – це є порушенням. І це є підставою для перевірки контролюючими органами.</a:t>
            </a: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Разом з тим, якщо споживачеві не було надано документ (електронний документ), який засвідчує факт здійснення правочину поза торговельними або офісними приміщеннями, </a:t>
            </a:r>
            <a:r>
              <a:rPr lang="uk-UA" sz="15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такий правочин не є підставою для виникнення обов'язків для споживача. </a:t>
            </a:r>
            <a:endParaRPr lang="uk-UA" sz="15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uk-UA" sz="15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 разі ненадання документа (електронного документа) або підтвердження інформації споживач повідомляє продавця (виконавця) про недійсність договору. Продавець (виконавець) протягом тридцяти днів з моменту одержання такого повідомлення повинен повернути споживачеві одержані кошти та відшкодувати витрати, понесені споживачем у зв'язку з поверненням продукції. Тобто, пишемо на електронну адресу інтернет-магазину повідомлення про недійсність договору, бо немає електронного документа і вимогу про повернення коштів.</a:t>
            </a:r>
          </a:p>
        </p:txBody>
      </p:sp>
    </p:spTree>
    <p:extLst>
      <p:ext uri="{BB962C8B-B14F-4D97-AF65-F5344CB8AC3E}">
        <p14:creationId xmlns:p14="http://schemas.microsoft.com/office/powerpoint/2010/main" val="26298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56FA3E-3B70-42E6-8466-4E1C09D0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65125"/>
            <a:ext cx="9905998" cy="62422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IV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етап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dirty="0" err="1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отримання</a:t>
            </a: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товару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C7D9CC8-6B71-4C67-90AA-D3CA8B212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7313"/>
            <a:ext cx="12192000" cy="5135562"/>
          </a:xfrm>
        </p:spPr>
        <p:txBody>
          <a:bodyPr>
            <a:normAutofit fontScale="62500" lnSpcReduction="20000"/>
          </a:bodyPr>
          <a:lstStyle/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Деякі інтернет-магазини пропонують оплатити товар після його отримання. Це, звичайно, добре, бо Ви ж, як споживач, маєте право на огляд, на «пощупати», понюхати саме той омріяний товар. І тут є цікавий нюанс – Ви маєте право на повернення товару без відшкодування вартості доставки. Саме так!!! Більше того, Ви маєте право розірвати договір протягом 14 днів. 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розірвання договору Ви повинні зберігати продукцію у незміненому стані. Якщо ж відкрили упаковку – не біда, це просто зменшення вартості продукції.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Продукцію Ви, як споживач зобов’язані зберігати 60 днів. Якщо після цих 60 днів продавець (виконавець) не вживає заходів для повернення речі собі, така продукція переходить у власність споживача без виникнення зобов'язання з оплати її вартості.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всупереч вимогам законодавства  продавець (виконавець) не здійснює повернення сплаченої суми грошей за продукцію у разі розірвання договору, споживачеві виплачується неустойка в розмірі одного відсотка вартості продукції за кожний день затримки повернення грошей.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АЛЕ!!!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разі коли інше не передбачено договором, споживач не має права розірвати договір, укладений на відстані, якщо: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надання послуги або поставка товару електронними засобами зв'язку за згодою споживача відбулися до закінчення строку розірвання договору, визначеного у частині четвертій цієї статті, про що споживачеві було повідомлено у підтвердженні інформації – наприклад, споживача повідомили про те, що продукція буде поставлена 31.12.2018, а договір був розірваний 01.03.2019, і на це є згода споживача;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ціна товару або послуги залежить від </a:t>
            </a:r>
            <a:r>
              <a:rPr lang="uk-UA" dirty="0" err="1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котировок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фінансовому ринку, тобто поза контролем продавця;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договір стосується виготовлення або переробки товару на замовлення споживача, тобто якщо товар не може бути проданий іншим особам або може бути проданий лише з істотними фінансовими втратами для продавця (виконавця) – </a:t>
            </a:r>
            <a:r>
              <a:rPr lang="uk-UA" b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індивідуальне замовлення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споживач відкрив аудіо- чи відеокасету або носій комп'ютерного забезпечення, які постачаються запечатаними;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договір стосується доставки </a:t>
            </a:r>
            <a:r>
              <a:rPr lang="uk-UA" sz="2700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періодичних</a:t>
            </a: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видань;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договір стосується лотерей чи інших азартних ігор.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Якщо ж інтернет-магазин пройшов перевірку на надійність, то ми Вас вітаємо з таким цікавим квестом!</a:t>
            </a:r>
          </a:p>
          <a:p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 Ви обізнаний, начитаний споживач і можете попередити своїх рідних про можливі небезпеки!!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75295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Сітчаст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ітчаст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ітчаст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TM03457485[[fn=Мережа]]</Template>
  <TotalTime>99</TotalTime>
  <Words>1306</Words>
  <Application>Microsoft Office PowerPoint</Application>
  <PresentationFormat>Широкий екран</PresentationFormat>
  <Paragraphs>65</Paragraphs>
  <Slides>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Сітчаста</vt:lpstr>
      <vt:lpstr>УВАГА!!!  Інтернет-магазин може вбити  </vt:lpstr>
      <vt:lpstr>Презентація PowerPoint</vt:lpstr>
      <vt:lpstr>Законодавство:</vt:lpstr>
      <vt:lpstr>І етап – перевіряємо продавця. Стаття 7 Закону України «Про електронну комерцію»</vt:lpstr>
      <vt:lpstr>ІІ етап – Вивчення цін, умов доставки, гарантійні зобов’язання по тому товару, який Вас зацікавив.  </vt:lpstr>
      <vt:lpstr>ІІІ етап - Потрібно отримати підтвердження вчинення електронного правочину у формі електронного документа, квитанції, товарного чи касового чека, квитка, талона або іншого документа у момент вчинення правочину або у момент виконання продавцем обов’язку передати покупцеві товар. Стаття 11 Закону України «Про електронну комерцію» </vt:lpstr>
      <vt:lpstr>IV етап – отримання товару.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УВАГА!!! Інтернет-магазин може вбити</dc:title>
  <dc:creator>Inna Lawyer</dc:creator>
  <cp:lastModifiedBy>Inna Lawyer</cp:lastModifiedBy>
  <cp:revision>9</cp:revision>
  <dcterms:created xsi:type="dcterms:W3CDTF">2019-06-04T10:52:31Z</dcterms:created>
  <dcterms:modified xsi:type="dcterms:W3CDTF">2019-06-04T12:32:08Z</dcterms:modified>
</cp:coreProperties>
</file>